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iro SemiBold"/>
      <p:regular r:id="rId25"/>
      <p:bold r:id="rId26"/>
    </p:embeddedFont>
    <p:embeddedFont>
      <p:font typeface="Cai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iroSemiBold-bold.fntdata"/><Relationship Id="rId25" Type="http://schemas.openxmlformats.org/officeDocument/2006/relationships/font" Target="fonts/CairoSemiBold-regular.fntdata"/><Relationship Id="rId28" Type="http://schemas.openxmlformats.org/officeDocument/2006/relationships/font" Target="fonts/Cairo-bold.fntdata"/><Relationship Id="rId27" Type="http://schemas.openxmlformats.org/officeDocument/2006/relationships/font" Target="fonts/Cai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0abc741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0abc741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0abc741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0abc741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0abc741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0abc741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f3374ce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f3374c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d9f9d90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d9f9d90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7f3374ce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7f3374c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7f3374c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7f3374c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7f3374ce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7f3374ce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ed073c5d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ed073c5d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ed073c725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ed073c72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eb07ceb0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eb07ceb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7f26b886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7f26b886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7f26b886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7f26b886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7f26b886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7f26b886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0a048a66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0a048a66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0a048a6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0a048a6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0abc74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0abc74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7f3374ce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7f3374c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slide" Target="/ppt/slides/slide13.xml"/><Relationship Id="rId9" Type="http://schemas.openxmlformats.org/officeDocument/2006/relationships/image" Target="../media/image13.png"/><Relationship Id="rId5" Type="http://schemas.openxmlformats.org/officeDocument/2006/relationships/slide" Target="/ppt/slides/slide17.xm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bsc@dkey.io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binance.com/en/register?ref=109504243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www.binance.com/en/register?ref=109504243" TargetMode="External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pps.apple.com/CH/app/id1436799971?mt=8" TargetMode="External"/><Relationship Id="rId4" Type="http://schemas.openxmlformats.org/officeDocument/2006/relationships/hyperlink" Target="https://play.google.com/store/apps/details?id=com.binance.dev&amp;referrer=af_tranid%3DUIgkEZJBSQkfoE1rup_8bw%26pid%3Dorganic%26c%3Dwww.google.com%26af_web_id%3D4c0d0f6d-6f8f-4762-98a9-e6e184d3d832-c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250" y="483426"/>
            <a:ext cx="6284751" cy="46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352350" y="1252450"/>
            <a:ext cx="39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DKEY 加密钥匙 教程</a:t>
            </a:r>
            <a:endParaRPr b="1" sz="2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52350" y="1792688"/>
            <a:ext cx="350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iro SemiBold"/>
                <a:ea typeface="Cairo SemiBold"/>
                <a:cs typeface="Cairo SemiBold"/>
                <a:sym typeface="Cairo SemiBold"/>
              </a:rPr>
              <a:t>如何使用币安质押 DKEY 加密钥匙 ？</a:t>
            </a:r>
            <a:endParaRPr sz="1600"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352350" y="2274813"/>
            <a:ext cx="3506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注册币安账户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下载币安应用程序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核实实名认证及手机号码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购买加密货币</a:t>
            </a:r>
            <a:r>
              <a:rPr lang="en-GB" sz="1200">
                <a:solidFill>
                  <a:srgbClr val="434343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(C2C)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存款以质押 DKEY 加密钥匙</a:t>
            </a:r>
            <a:r>
              <a:rPr lang="en-GB" sz="1200">
                <a:solidFill>
                  <a:srgbClr val="434343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(C2C)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92860" y="412693"/>
            <a:ext cx="13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0B90B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币安</a:t>
            </a:r>
            <a:endParaRPr sz="2400">
              <a:solidFill>
                <a:srgbClr val="F0B90B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52047" l="31336" r="31455" t="0"/>
          <a:stretch/>
        </p:blipFill>
        <p:spPr>
          <a:xfrm>
            <a:off x="2028250" y="470740"/>
            <a:ext cx="488945" cy="4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946425" y="2274813"/>
            <a:ext cx="634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Pg. 2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Pg. 3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Pg. 6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Pg. 13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Pg. 17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025" y="470745"/>
            <a:ext cx="440274" cy="4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975" y="489194"/>
            <a:ext cx="830999" cy="4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534903">
            <a:off x="5791485" y="963017"/>
            <a:ext cx="1200169" cy="119444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304800">
              <a:srgbClr val="000000">
                <a:alpha val="58000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23741" y="2885129"/>
            <a:ext cx="617036" cy="61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3359" y="3176980"/>
            <a:ext cx="617036" cy="61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1220" y="3502156"/>
            <a:ext cx="617036" cy="61703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52350" y="4588400"/>
            <a:ext cx="194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更新于 2021年6月16日</a:t>
            </a:r>
            <a:endParaRPr sz="12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进行“手机验证”</a:t>
            </a: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第一部分-</a:t>
            </a: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进入“安全“验证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4520" l="0" r="0" t="4520"/>
          <a:stretch/>
        </p:blipFill>
        <p:spPr>
          <a:xfrm>
            <a:off x="6275575" y="401475"/>
            <a:ext cx="2234625" cy="440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84" name="Google Shape;184;p23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4587" l="0" r="0" t="4578"/>
          <a:stretch/>
        </p:blipFill>
        <p:spPr>
          <a:xfrm>
            <a:off x="3327400" y="3959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86" name="Google Shape;186;p23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400" y="681200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575" y="4642700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352350" y="1799050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再次点击“左上角”，然后再点击“安全”。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必须完成手机验证才能进行买卖货币</a:t>
            </a: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进行“手机验证”以激活C2C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第二部分-</a:t>
            </a: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开启“手机验证”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4520" l="0" r="0" t="4520"/>
          <a:stretch/>
        </p:blipFill>
        <p:spPr>
          <a:xfrm>
            <a:off x="6275575" y="401475"/>
            <a:ext cx="2234625" cy="440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97" name="Google Shape;197;p24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4">
            <a:alphaModFix/>
          </a:blip>
          <a:srcRect b="4587" l="0" r="0" t="4578"/>
          <a:stretch/>
        </p:blipFill>
        <p:spPr>
          <a:xfrm>
            <a:off x="3327400" y="3959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99" name="Google Shape;199;p24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600" y="1756100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900" y="2703850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352350" y="1799050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点击“手机验证”后，开启手机验证。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必须完成手机验证才能进行买卖货币。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进行“手机验证”以激活C2C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第三部分-填入手机号</a:t>
            </a: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验证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4587" l="0" r="0" t="4578"/>
          <a:stretch/>
        </p:blipFill>
        <p:spPr>
          <a:xfrm>
            <a:off x="4775200" y="3959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10" name="Google Shape;210;p25"/>
          <p:cNvSpPr/>
          <p:nvPr/>
        </p:nvSpPr>
        <p:spPr>
          <a:xfrm>
            <a:off x="42991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500" y="1362300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300" y="2067225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500" y="2772150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340600" y="1748825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到了“安全验证”页面后，填入手机号以获取验证码进行验证。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必须完成手机验证才能进行买卖货币。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通过C2C购买USDT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第一部分-(经核实后)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352350" y="1799050"/>
            <a:ext cx="2433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在您的币安应用主屏幕上点击“快捷买币”。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如果你没有看到“快捷买币”，去资金&gt; C2C &gt; C2C交易。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3327400" y="401475"/>
            <a:ext cx="2234599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 b="3857" l="0" r="0" t="3848"/>
          <a:stretch/>
        </p:blipFill>
        <p:spPr>
          <a:xfrm>
            <a:off x="6275575" y="4014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25" name="Google Shape;225;p26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213" y="3150325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8488" y="4701975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5113" y="672400"/>
            <a:ext cx="365325" cy="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8097000" y="4745825"/>
            <a:ext cx="2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7500425" y="732000"/>
            <a:ext cx="2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755146" y="2323950"/>
            <a:ext cx="3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或</a:t>
            </a:r>
            <a:endParaRPr b="1" sz="1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4113" y="2075838"/>
            <a:ext cx="365325" cy="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6909425" y="2095350"/>
            <a:ext cx="2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4599175" y="4014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40" name="Google Shape;240;p27"/>
          <p:cNvSpPr/>
          <p:nvPr/>
        </p:nvSpPr>
        <p:spPr>
          <a:xfrm>
            <a:off x="412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5215375" y="2975150"/>
            <a:ext cx="14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选择 “按数量购买”</a:t>
            </a:r>
            <a:endParaRPr sz="12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413" y="2173650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488" y="708650"/>
            <a:ext cx="365325" cy="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通过C2C购买USDT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第一部分-(经核实后)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52350" y="1799050"/>
            <a:ext cx="243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输入您想要购买的数量。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352350" y="2828750"/>
            <a:ext cx="22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请注意左上方必须点击“快捷区”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通过C2C购买USDT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第二部分-付款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52350" y="1799050"/>
            <a:ext cx="2433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输入及确认购买的数量后，点击及选择“收款方式”，然后再点击“去付款”。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如果您没有找到“C2C交易”，去资金&gt; C2C &gt; C2C交易。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54" name="Google Shape;254;p28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3327400" y="401475"/>
            <a:ext cx="2234599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4">
            <a:alphaModFix/>
          </a:blip>
          <a:srcRect b="3857" l="0" r="0" t="3848"/>
          <a:stretch/>
        </p:blipFill>
        <p:spPr>
          <a:xfrm>
            <a:off x="6275575" y="4014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56" name="Google Shape;256;p28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613" y="4612050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7913" y="2593150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863" y="4612050"/>
            <a:ext cx="365325" cy="3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通过C2C购买USDT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第三部分-付款细节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52350" y="1799050"/>
            <a:ext cx="40887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请确保银行汇款的汇款人名字与您的姓名相符。在您的网上银行交易信息中输入卖方银行的详细信息。</a:t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当您转帐到至卖方后，点击“转移，下一步”。卖家会通过短信、Whatsapp或打电话向您确认。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52350" y="3525200"/>
            <a:ext cx="367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如果用户出现错误，请复制卖家的银行资料旁的图标。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5437375" y="4014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69" name="Google Shape;269;p29"/>
          <p:cNvSpPr/>
          <p:nvPr/>
        </p:nvSpPr>
        <p:spPr>
          <a:xfrm>
            <a:off x="49595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6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52350" y="1398850"/>
            <a:ext cx="24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重要提示</a:t>
            </a:r>
            <a:endParaRPr>
              <a:solidFill>
                <a:srgbClr val="FF0000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063" y="4603875"/>
            <a:ext cx="365325" cy="3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存款至币安以质押 DKEY 加密钥匙 第一部分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52350" y="1799050"/>
            <a:ext cx="2433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去你的资金&gt; C2C &gt; USDT &gt;转帐&gt;发送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352350" y="2828750"/>
            <a:ext cx="223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如果您想存入其他类型的加密货币。请依此选择您的钱包。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我们仅接受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(BTC, ETH, BNB, BUSD, USDT)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3853" l="0" r="0" t="5476"/>
          <a:stretch/>
        </p:blipFill>
        <p:spPr>
          <a:xfrm>
            <a:off x="3327400" y="480200"/>
            <a:ext cx="2234601" cy="438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4">
            <a:alphaModFix/>
          </a:blip>
          <a:srcRect b="3853" l="0" r="0" t="5476"/>
          <a:stretch/>
        </p:blipFill>
        <p:spPr>
          <a:xfrm>
            <a:off x="6275575" y="480200"/>
            <a:ext cx="2234625" cy="438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281" name="Google Shape;281;p30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288" y="670975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675" y="2166225"/>
            <a:ext cx="365300" cy="40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975" y="4712000"/>
            <a:ext cx="365300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812" y="4558575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8563" y="3091350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6">
            <a:alphaModFix/>
          </a:blip>
          <a:srcRect b="2267" l="0" r="0" t="62574"/>
          <a:stretch/>
        </p:blipFill>
        <p:spPr>
          <a:xfrm>
            <a:off x="6275575" y="2652100"/>
            <a:ext cx="2234700" cy="180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5105175" y="4802663"/>
            <a:ext cx="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13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4730500" y="731988"/>
            <a:ext cx="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13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93875" y="2267188"/>
            <a:ext cx="21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sz="13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存款至币安以质押 DKEY 加密钥匙 第二部分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351175" y="1246375"/>
            <a:ext cx="2433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插入电子邮件或扫描二维码</a:t>
            </a:r>
            <a:r>
              <a:rPr lang="en-GB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3"/>
              </a:rPr>
              <a:t>bsc@dkey.io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418925" y="4082375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我们仅接受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(BTC, ETH, BNB, BUSD, USDT)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b="3851" l="0" r="0" t="5313"/>
          <a:stretch/>
        </p:blipFill>
        <p:spPr>
          <a:xfrm>
            <a:off x="3327400" y="4721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5">
            <a:alphaModFix/>
          </a:blip>
          <a:srcRect b="3851" l="0" r="0" t="5313"/>
          <a:stretch/>
        </p:blipFill>
        <p:spPr>
          <a:xfrm>
            <a:off x="6275575" y="472150"/>
            <a:ext cx="2234625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6">
            <a:alphaModFix/>
          </a:blip>
          <a:srcRect b="73629" l="0" r="0" t="19257"/>
          <a:stretch/>
        </p:blipFill>
        <p:spPr>
          <a:xfrm>
            <a:off x="3327400" y="1138894"/>
            <a:ext cx="2234599" cy="34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7">
            <a:alphaModFix/>
          </a:blip>
          <a:srcRect b="34546" l="21200" r="20459" t="32726"/>
          <a:stretch/>
        </p:blipFill>
        <p:spPr>
          <a:xfrm>
            <a:off x="418925" y="1828075"/>
            <a:ext cx="1190275" cy="11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/>
        </p:nvSpPr>
        <p:spPr>
          <a:xfrm>
            <a:off x="351175" y="3103025"/>
            <a:ext cx="2433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输入您要存入的金额。请注意质押在DKEY加密钥匙里最小的金额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250" y="483426"/>
            <a:ext cx="6284751" cy="46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34903">
            <a:off x="5791485" y="963017"/>
            <a:ext cx="1200169" cy="119444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304800">
              <a:srgbClr val="000000">
                <a:alpha val="58000"/>
              </a:srgbClr>
            </a:outerShdw>
          </a:effectLst>
        </p:spPr>
      </p:pic>
      <p:pic>
        <p:nvPicPr>
          <p:cNvPr id="312" name="Google Shape;3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3741" y="2885129"/>
            <a:ext cx="617036" cy="61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359" y="3176980"/>
            <a:ext cx="617036" cy="61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220" y="3502156"/>
            <a:ext cx="617036" cy="61703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52350" y="1252438"/>
            <a:ext cx="32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谢谢您</a:t>
            </a:r>
            <a:endParaRPr b="1" sz="28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352350" y="1792688"/>
            <a:ext cx="350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iro SemiBold"/>
                <a:ea typeface="Cairo SemiBold"/>
                <a:cs typeface="Cairo SemiBold"/>
                <a:sym typeface="Cairo SemiBold"/>
              </a:rPr>
              <a:t>让 DKEY 加密钥匙 成为您的选择！</a:t>
            </a:r>
            <a:endParaRPr sz="1600"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52350" y="357200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注册币安账户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11130" l="0" r="0" t="11138"/>
          <a:stretch/>
        </p:blipFill>
        <p:spPr>
          <a:xfrm>
            <a:off x="3039000" y="386375"/>
            <a:ext cx="2597399" cy="4370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sp>
        <p:nvSpPr>
          <p:cNvPr id="76" name="Google Shape;76;p15"/>
          <p:cNvSpPr txBox="1"/>
          <p:nvPr/>
        </p:nvSpPr>
        <p:spPr>
          <a:xfrm>
            <a:off x="352350" y="927200"/>
            <a:ext cx="25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点击以下按钮：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77" name="Google Shape;77;p15">
            <a:hlinkClick r:id="rId4"/>
          </p:cNvPr>
          <p:cNvSpPr/>
          <p:nvPr/>
        </p:nvSpPr>
        <p:spPr>
          <a:xfrm>
            <a:off x="450675" y="1380300"/>
            <a:ext cx="1163400" cy="369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注册</a:t>
            </a:r>
            <a:endParaRPr b="1" sz="12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11130" l="0" r="0" t="11138"/>
          <a:stretch/>
        </p:blipFill>
        <p:spPr>
          <a:xfrm>
            <a:off x="6141050" y="386375"/>
            <a:ext cx="2597399" cy="4370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sp>
        <p:nvSpPr>
          <p:cNvPr id="79" name="Google Shape;79;p15"/>
          <p:cNvSpPr txBox="1"/>
          <p:nvPr/>
        </p:nvSpPr>
        <p:spPr>
          <a:xfrm>
            <a:off x="352350" y="3205000"/>
            <a:ext cx="218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/>
              </a:rPr>
              <a:t>https://www.binance.com/en/register?ref=109504243</a:t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确保使用有效的电子邮件以接收验证码。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687475" y="95865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789550" y="95865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88" y="1833400"/>
            <a:ext cx="1378575" cy="13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352350" y="357200"/>
            <a:ext cx="35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下载币安应用程序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52350" y="993000"/>
            <a:ext cx="25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点击以下按钮</a:t>
            </a:r>
            <a:r>
              <a:rPr lang="en-GB" sz="1200">
                <a:latin typeface="Cairo"/>
                <a:ea typeface="Cairo"/>
                <a:cs typeface="Cairo"/>
                <a:sym typeface="Cairo"/>
              </a:rPr>
              <a:t>: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89" name="Google Shape;89;p16">
            <a:hlinkClick r:id="rId3"/>
          </p:cNvPr>
          <p:cNvSpPr/>
          <p:nvPr/>
        </p:nvSpPr>
        <p:spPr>
          <a:xfrm>
            <a:off x="450675" y="1446100"/>
            <a:ext cx="1163400" cy="36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应用商店</a:t>
            </a:r>
            <a:endParaRPr b="1" sz="11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52350" y="2504100"/>
            <a:ext cx="137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扫描以下载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91" name="Google Shape;91;p16">
            <a:hlinkClick r:id="rId4"/>
          </p:cNvPr>
          <p:cNvSpPr/>
          <p:nvPr/>
        </p:nvSpPr>
        <p:spPr>
          <a:xfrm>
            <a:off x="450675" y="1975100"/>
            <a:ext cx="1163400" cy="36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安卓</a:t>
            </a:r>
            <a:endParaRPr b="1" sz="1200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0" l="0" r="52365" t="0"/>
          <a:stretch/>
        </p:blipFill>
        <p:spPr>
          <a:xfrm>
            <a:off x="537575" y="1502388"/>
            <a:ext cx="256473" cy="25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5">
            <a:alphaModFix/>
          </a:blip>
          <a:srcRect b="0" l="55008" r="-2643" t="0"/>
          <a:stretch/>
        </p:blipFill>
        <p:spPr>
          <a:xfrm>
            <a:off x="589197" y="2031381"/>
            <a:ext cx="256473" cy="25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350" y="3033100"/>
            <a:ext cx="1163400" cy="1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b="0" l="0" r="0" t="11582"/>
          <a:stretch/>
        </p:blipFill>
        <p:spPr>
          <a:xfrm>
            <a:off x="3025950" y="432625"/>
            <a:ext cx="2234624" cy="4278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8">
            <a:alphaModFix/>
          </a:blip>
          <a:srcRect b="11370" l="0" r="5917" t="5448"/>
          <a:stretch/>
        </p:blipFill>
        <p:spPr>
          <a:xfrm>
            <a:off x="6059200" y="432625"/>
            <a:ext cx="2234624" cy="4278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sp>
        <p:nvSpPr>
          <p:cNvPr id="97" name="Google Shape;97;p16"/>
          <p:cNvSpPr/>
          <p:nvPr/>
        </p:nvSpPr>
        <p:spPr>
          <a:xfrm>
            <a:off x="2535075" y="65385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5637150" y="65385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7813" y="952200"/>
            <a:ext cx="365325" cy="3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4863" y="891575"/>
            <a:ext cx="365325" cy="3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589200" y="4192025"/>
            <a:ext cx="4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IOS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4075" y="3033100"/>
            <a:ext cx="1093025" cy="11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1879938" y="4192025"/>
            <a:ext cx="71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安卓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352350" y="357200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登录 币安应用程序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352350" y="1799050"/>
            <a:ext cx="2064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打开币安应用程序，然后选择登录。 确保您登录的是正确的页面。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2572" l="0" r="0" t="5558"/>
          <a:stretch/>
        </p:blipFill>
        <p:spPr>
          <a:xfrm>
            <a:off x="3327400" y="421925"/>
            <a:ext cx="2234601" cy="4444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2572" l="0" r="0" t="5558"/>
          <a:stretch/>
        </p:blipFill>
        <p:spPr>
          <a:xfrm>
            <a:off x="6275575" y="421925"/>
            <a:ext cx="2234625" cy="4444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12" name="Google Shape;112;p17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4" name="Google Shape;114;p17"/>
          <p:cNvSpPr/>
          <p:nvPr/>
        </p:nvSpPr>
        <p:spPr>
          <a:xfrm rot="10800000">
            <a:off x="7421028" y="1196886"/>
            <a:ext cx="243000" cy="179100"/>
          </a:xfrm>
          <a:prstGeom prst="rightArrow">
            <a:avLst>
              <a:gd fmla="val 40379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 rot="10800000">
            <a:off x="7421028" y="1783549"/>
            <a:ext cx="243000" cy="179100"/>
          </a:xfrm>
          <a:prstGeom prst="rightArrow">
            <a:avLst>
              <a:gd fmla="val 40379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如果您第二次登录，可能需要使用TAC码登录。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700" y="585525"/>
            <a:ext cx="365300" cy="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352350" y="357200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改为币安专业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52350" y="1799050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如果您的账户默认页面是币安简洁版，请更改为专业版。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52350" y="2828750"/>
            <a:ext cx="22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关闭币安简洁版进入币安专业界面。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3397" l="0" r="0" t="5768"/>
          <a:stretch/>
        </p:blipFill>
        <p:spPr>
          <a:xfrm>
            <a:off x="3327400" y="4721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3397" l="0" r="0" t="5768"/>
          <a:stretch/>
        </p:blipFill>
        <p:spPr>
          <a:xfrm>
            <a:off x="6275575" y="472150"/>
            <a:ext cx="2234625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27" name="Google Shape;127;p18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900" y="1730750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400" y="687700"/>
            <a:ext cx="365300" cy="3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352350" y="357200"/>
            <a:ext cx="28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核实实名认证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4587" l="0" r="0" t="4578"/>
          <a:stretch/>
        </p:blipFill>
        <p:spPr>
          <a:xfrm>
            <a:off x="3327400" y="472150"/>
            <a:ext cx="2234601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37" name="Google Shape;137;p19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400" y="757400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352350" y="1799050"/>
            <a:ext cx="2302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再次点击左上角，然后点击邮件旁的 “去认证”以完成实名认证。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3397" l="0" r="0" t="5768"/>
          <a:stretch/>
        </p:blipFill>
        <p:spPr>
          <a:xfrm>
            <a:off x="6275575" y="472150"/>
            <a:ext cx="2234625" cy="4394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41" name="Google Shape;141;p19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8925" y="1004575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352350" y="2828750"/>
            <a:ext cx="22347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购买前，需完成实名认证才能完成付款。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3227575" y="4014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49" name="Google Shape;149;p20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验证实名认证以激活C2C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第1部分-基本信息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7751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238" y="3264725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5">
            <a:alphaModFix/>
          </a:blip>
          <a:srcRect b="3857" l="0" r="0" t="3848"/>
          <a:stretch/>
        </p:blipFill>
        <p:spPr>
          <a:xfrm>
            <a:off x="6320350" y="365475"/>
            <a:ext cx="2234599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53" name="Google Shape;153;p20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713" y="1679200"/>
            <a:ext cx="365300" cy="3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1988" y="4511950"/>
            <a:ext cx="365300" cy="3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52350" y="1799050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进入到验证页面后，点击验证开始进行实名认证。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52350" y="2828750"/>
            <a:ext cx="22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所有个人资料必须是准确且真实的。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3857" l="0" r="0" t="3848"/>
          <a:stretch/>
        </p:blipFill>
        <p:spPr>
          <a:xfrm>
            <a:off x="4866475" y="367175"/>
            <a:ext cx="2234625" cy="44650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63" name="Google Shape;163;p21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验证实名认证以激活C2C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第二部分-身份验证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52350" y="1799050"/>
            <a:ext cx="23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填入完整姓名及证件号。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352350" y="2828750"/>
            <a:ext cx="22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所有个人资料必须是准确且真实的。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4378325" y="4187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352350" y="357200"/>
            <a:ext cx="24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验证实名认证以激活C2C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iro SemiBold"/>
                <a:ea typeface="Cairo SemiBold"/>
                <a:cs typeface="Cairo SemiBold"/>
                <a:sym typeface="Cairo SemiBold"/>
              </a:rPr>
              <a:t>第三部分-上传ID和自拍照</a:t>
            </a:r>
            <a:endParaRPr>
              <a:solidFill>
                <a:schemeClr val="accent1"/>
              </a:solidFill>
              <a:latin typeface="Cairo SemiBold"/>
              <a:ea typeface="Cairo SemiBold"/>
              <a:cs typeface="Cairo SemiBold"/>
              <a:sym typeface="Cairo SemiBold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352350" y="1799050"/>
            <a:ext cx="230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iro"/>
                <a:ea typeface="Cairo"/>
                <a:cs typeface="Cairo"/>
                <a:sym typeface="Cairo"/>
              </a:rPr>
              <a:t>上传身份证的正面与背面，并上传您的自拍照。</a:t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352350" y="2828750"/>
            <a:ext cx="223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您的验证过程需要24小时完成。</a:t>
            </a:r>
            <a:endParaRPr sz="1000">
              <a:solidFill>
                <a:srgbClr val="434343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5193" l="0" r="0" t="3847"/>
          <a:stretch/>
        </p:blipFill>
        <p:spPr>
          <a:xfrm>
            <a:off x="3314025" y="401475"/>
            <a:ext cx="2234575" cy="440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5193" l="0" r="0" t="3847"/>
          <a:stretch/>
        </p:blipFill>
        <p:spPr>
          <a:xfrm>
            <a:off x="6275575" y="401475"/>
            <a:ext cx="2234625" cy="4400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4000"/>
              </a:srgbClr>
            </a:outerShdw>
          </a:effectLst>
        </p:spPr>
      </p:pic>
      <p:sp>
        <p:nvSpPr>
          <p:cNvPr id="176" name="Google Shape;176;p22"/>
          <p:cNvSpPr/>
          <p:nvPr/>
        </p:nvSpPr>
        <p:spPr>
          <a:xfrm>
            <a:off x="28513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5797750" y="808200"/>
            <a:ext cx="554100" cy="554100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</a:t>
            </a:r>
            <a:endParaRPr b="1" sz="2000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